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1"/>
    <p:sldMasterId id="2147483670" r:id="rId2"/>
    <p:sldMasterId id="2147483674" r:id="rId3"/>
  </p:sldMasterIdLst>
  <p:notesMasterIdLst>
    <p:notesMasterId r:id="rId16"/>
  </p:notesMasterIdLst>
  <p:handoutMasterIdLst>
    <p:handoutMasterId r:id="rId17"/>
  </p:handoutMasterIdLst>
  <p:sldIdLst>
    <p:sldId id="269" r:id="rId4"/>
    <p:sldId id="310" r:id="rId5"/>
    <p:sldId id="289" r:id="rId6"/>
    <p:sldId id="290" r:id="rId7"/>
    <p:sldId id="294" r:id="rId8"/>
    <p:sldId id="308" r:id="rId9"/>
    <p:sldId id="293" r:id="rId10"/>
    <p:sldId id="306" r:id="rId11"/>
    <p:sldId id="309" r:id="rId12"/>
    <p:sldId id="307" r:id="rId13"/>
    <p:sldId id="299" r:id="rId14"/>
    <p:sldId id="274" r:id="rId15"/>
  </p:sldIdLst>
  <p:sldSz cx="12192000" cy="6858000"/>
  <p:notesSz cx="6858000" cy="9144000"/>
  <p:embeddedFontLst>
    <p:embeddedFont>
      <p:font typeface="Pretendard Black" panose="02000A03000000020004" pitchFamily="50" charset="-127"/>
      <p:bold r:id="rId18"/>
    </p:embeddedFont>
    <p:embeddedFont>
      <p:font typeface="Pretendard Light" panose="02000403000000020004" pitchFamily="50" charset="-127"/>
      <p:regular r:id="rId19"/>
    </p:embeddedFont>
    <p:embeddedFont>
      <p:font typeface="Pretendard Medium" panose="02000603000000020004" pitchFamily="50" charset="-127"/>
      <p:regular r:id="rId20"/>
    </p:embeddedFont>
    <p:embeddedFont>
      <p:font typeface="Pretendard SemiBold" panose="02000703000000020004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서울남산체 L" panose="02020503020101020101" pitchFamily="18" charset="-127"/>
      <p:regular r:id="rId24"/>
    </p:embeddedFont>
    <p:embeddedFont>
      <p:font typeface="서울남산체 M" panose="02020503020101020101" pitchFamily="18" charset="-127"/>
      <p:regular r:id="rId25"/>
    </p:embeddedFont>
    <p:embeddedFont>
      <p:font typeface="Cambria Math" panose="02040503050406030204" pitchFamily="18" charset="0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9D5"/>
    <a:srgbClr val="FFC1C1"/>
    <a:srgbClr val="2E75B6"/>
    <a:srgbClr val="1C476E"/>
    <a:srgbClr val="FFFFFF"/>
    <a:srgbClr val="FCB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 autoAdjust="0"/>
    <p:restoredTop sz="91701" autoAdjust="0"/>
  </p:normalViewPr>
  <p:slideViewPr>
    <p:cSldViewPr snapToGrid="0">
      <p:cViewPr>
        <p:scale>
          <a:sx n="100" d="100"/>
          <a:sy n="100" d="100"/>
        </p:scale>
        <p:origin x="1344" y="18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71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41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6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4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대표적인 양자 알고리즘 중 하나인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grover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알고리즘은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1996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년 로브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그루버에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양자 검색 알고리즘으로 양자컴퓨터의 큐비트가 가지는 중첩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얽힘 성질을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개의 정렬 되지 않은 데이터에 </a:t>
                </a: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√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𝑁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번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검색하여 특정 데이터를 찾을 수 있게</a:t>
                </a:r>
                <a:r>
                  <a:rPr kumimoji="0" lang="ko-KR" alt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해줍니다</a:t>
                </a:r>
                <a:r>
                  <a:rPr kumimoji="0" lang="en-US" altLang="ko-KR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R="0" lvl="0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암호의 비밀키 검색에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알고리즘을 적용할 경우 암호의 보안 강도가 절반으로 감소합니다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따라서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그루버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ㅇ라고리즘은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암호드르이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자원 추정에 사용됩니다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0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simon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문제는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0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과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로만 이루어진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n-bit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서로 다른 입력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x,y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에 대해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f(x)=f(y)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x=y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xor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만족하는 함수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f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가 주어졌을 때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찾는 문제입니다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다니엘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시몬에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사이먼 알고리즘은 양자 컴퓨팅 환경에서 사이먼 문제를 다항 시간 내에 풀 수 있게 도와주는 양자 알고리즘입니다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이는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기반 암호 알고리즘의 양자 자원 추정에 사용될 수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그림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은 사이먼 알고리즘을 양자 회로로 나타낸 것입니다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회로는 </a:t>
                </a:r>
                <a:r>
                  <a:rPr lang="en-US" altLang="ko-KR" sz="1400" b="1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𝑯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게이트와 다음과 같은 연산을 수행하는 쿼리 함수 </a:t>
                </a:r>
                <a:r>
                  <a:rPr lang="en-US" altLang="ko-KR" sz="1400" b="1" i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𝑸_𝒇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 구성되어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10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>
                  <a:solidFill>
                    <a:prstClr val="black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simon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문제는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0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과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로만 이루어진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n-bit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의 서로 다른 입력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x,y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에 대해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f(x)=f(y)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x=y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xor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만족하는 함수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f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가 주어졌을 때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,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s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를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찾는 문제입니다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다니엘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시몬에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의해 제안된 사이먼 알고리즘은 양자 컴퓨팅 환경에서 사이먼 문제를 다항 시간 내에 풀 수 있게 도와주는 양자 알고리즘입니다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이는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대칭키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기반 암호 알고리즘의 양자 자원 추정에 사용될 수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그림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1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은 사이먼 알고리즘을 양자 회로로 나타낸 것입니다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양자 회로는 </a:t>
                </a:r>
                <a:r>
                  <a:rPr lang="en-US" altLang="ko-KR" sz="1400" b="1" i="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𝑯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 게이트와 다음과 같은 연산을 수행하는 쿼리 함수 </a:t>
                </a:r>
                <a:r>
                  <a:rPr lang="en-US" altLang="ko-KR" sz="1400" b="1" i="0">
                    <a:solidFill>
                      <a:prstClr val="black"/>
                    </a:solidFill>
                    <a:latin typeface="Cambria Math" panose="02040503050406030204" pitchFamily="18" charset="0"/>
                    <a:ea typeface="서울남산체 L" panose="02020503020101020101" pitchFamily="18" charset="-127"/>
                  </a:rPr>
                  <a:t>𝑸_𝒇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로 구성되어 있습니다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서울남산체 L" panose="02020503020101020101" pitchFamily="18" charset="-127"/>
                    <a:ea typeface="서울남산체 L" panose="02020503020101020101" pitchFamily="18" charset="-127"/>
                  </a:rPr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2C913-610E-4BF0-B55F-9CE65BBA65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11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7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7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3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4838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92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51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79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4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3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678363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Simon </a:t>
            </a:r>
            <a:r>
              <a:rPr lang="ko-KR" altLang="en-US" sz="4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기반 알고리즘을 활용한</a:t>
            </a:r>
            <a:br>
              <a:rPr lang="en-US" altLang="ko-KR" sz="4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</a:br>
            <a:r>
              <a:rPr lang="ko-KR" altLang="en-US" sz="4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키 복구 공격 사례 연구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발표자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양유진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한성대학교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7AF33-A28A-4C84-88AC-B557029FC07C}"/>
              </a:ext>
            </a:extLst>
          </p:cNvPr>
          <p:cNvSpPr txBox="1"/>
          <p:nvPr/>
        </p:nvSpPr>
        <p:spPr>
          <a:xfrm>
            <a:off x="3047487" y="158012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[ACK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2022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구두 발표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2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3.2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FX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구조의 키 복구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C0BC7D3-39BE-CE7B-1A4F-51583618AD56}"/>
              </a:ext>
            </a:extLst>
          </p:cNvPr>
          <p:cNvSpPr txBox="1">
            <a:spLocks/>
          </p:cNvSpPr>
          <p:nvPr/>
        </p:nvSpPr>
        <p:spPr>
          <a:xfrm>
            <a:off x="2334941" y="1091859"/>
            <a:ext cx="8236076" cy="585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ko-KR" altLang="en-US" sz="180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 암호의 키 길이를 확장할 수 있는 간단한 방법</a:t>
            </a:r>
            <a:endParaRPr lang="en-US" altLang="ko-KR" sz="1800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텍스트 개체 틀 2">
                <a:extLst>
                  <a:ext uri="{FF2B5EF4-FFF2-40B4-BE49-F238E27FC236}">
                    <a16:creationId xmlns:a16="http://schemas.microsoft.com/office/drawing/2014/main" id="{B3F306DA-72CC-FD7F-561A-3C41C57653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2907" y="1493238"/>
                <a:ext cx="4606185" cy="5853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𝐹𝑋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𝐾</m:t>
                          </m:r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𝐾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𝑃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(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𝑥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Medium" panose="02000603000000020004" pitchFamily="50" charset="-127"/>
                        </a:rPr>
                        <m:t>⊕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Medium" panose="02000603000000020004" pitchFamily="50" charset="-127"/>
                        </a:rPr>
                        <m:t>)⊕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11" name="텍스트 개체 틀 2">
                <a:extLst>
                  <a:ext uri="{FF2B5EF4-FFF2-40B4-BE49-F238E27FC236}">
                    <a16:creationId xmlns:a16="http://schemas.microsoft.com/office/drawing/2014/main" id="{B3F306DA-72CC-FD7F-561A-3C41C5765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907" y="1493238"/>
                <a:ext cx="4606185" cy="585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479B77-DEB6-A490-0E41-933D9222E1FC}"/>
              </a:ext>
            </a:extLst>
          </p:cNvPr>
          <p:cNvSpPr txBox="1"/>
          <p:nvPr/>
        </p:nvSpPr>
        <p:spPr>
          <a:xfrm>
            <a:off x="1073410" y="1159940"/>
            <a:ext cx="3507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kern="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FX </a:t>
            </a:r>
            <a:r>
              <a:rPr lang="ko-KR" altLang="en-US" sz="2400" b="1" kern="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구조</a:t>
            </a:r>
            <a:endParaRPr lang="ko-KR" altLang="en-US" sz="24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텍스트 개체 틀 2">
                <a:extLst>
                  <a:ext uri="{FF2B5EF4-FFF2-40B4-BE49-F238E27FC236}">
                    <a16:creationId xmlns:a16="http://schemas.microsoft.com/office/drawing/2014/main" id="{84CCBC26-7905-C8EC-05E8-9972EA8E9D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4941" y="1948228"/>
                <a:ext cx="7325682" cy="12762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FX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구조의 양자 공격은 키를 알 경우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Even-Mansour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구조로 축소될 수 있음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1800" b="0" dirty="0">
                    <a:solidFill>
                      <a:prstClr val="black"/>
                    </a:solidFill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𝑖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𝐾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인 경우에만 주기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가짐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Pretendard Medium" panose="02000603000000020004" pitchFamily="50" charset="-127"/>
                  </a:rPr>
                  <a:t>→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양자 쿼리 적용 가능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13" name="텍스트 개체 틀 2">
                <a:extLst>
                  <a:ext uri="{FF2B5EF4-FFF2-40B4-BE49-F238E27FC236}">
                    <a16:creationId xmlns:a16="http://schemas.microsoft.com/office/drawing/2014/main" id="{84CCBC26-7905-C8EC-05E8-9972EA8E9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941" y="1948228"/>
                <a:ext cx="7325682" cy="1276282"/>
              </a:xfrm>
              <a:prstGeom prst="rect">
                <a:avLst/>
              </a:prstGeom>
              <a:blipFill>
                <a:blip r:embed="rId4"/>
                <a:stretch>
                  <a:fillRect l="-6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텍스트 개체 틀 2">
                <a:extLst>
                  <a:ext uri="{FF2B5EF4-FFF2-40B4-BE49-F238E27FC236}">
                    <a16:creationId xmlns:a16="http://schemas.microsoft.com/office/drawing/2014/main" id="{C42D71FA-F88C-879E-9CE0-ED6F00CAE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284" y="2925708"/>
                <a:ext cx="9650008" cy="12762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d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𝐾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𝑘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인 경우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1800" b="1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Grover-meets-Simon </a:t>
                </a:r>
                <a:r>
                  <a:rPr lang="ko-KR" altLang="en-US" sz="1800" b="1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알고리즘</a:t>
                </a:r>
                <a:r>
                  <a:rPr lang="en-US" altLang="ko-KR" sz="1800" b="1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(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Grover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알고리즘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+ Simon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알고리즘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)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적용 가능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𝑂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𝑘</m:t>
                            </m:r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시간 내에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𝐾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복구 가능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14" name="텍스트 개체 틀 2">
                <a:extLst>
                  <a:ext uri="{FF2B5EF4-FFF2-40B4-BE49-F238E27FC236}">
                    <a16:creationId xmlns:a16="http://schemas.microsoft.com/office/drawing/2014/main" id="{C42D71FA-F88C-879E-9CE0-ED6F00CAE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84" y="2925708"/>
                <a:ext cx="9650008" cy="1276282"/>
              </a:xfrm>
              <a:prstGeom prst="rect">
                <a:avLst/>
              </a:prstGeom>
              <a:blipFill>
                <a:blip r:embed="rId5"/>
                <a:stretch>
                  <a:fillRect l="-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텍스트 개체 틀 2">
                <a:extLst>
                  <a:ext uri="{FF2B5EF4-FFF2-40B4-BE49-F238E27FC236}">
                    <a16:creationId xmlns:a16="http://schemas.microsoft.com/office/drawing/2014/main" id="{890B9FCB-3B1F-9F8F-6C69-C787D3EEA8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284" y="4245785"/>
                <a:ext cx="10627060" cy="12762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FX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구조의 주기함수는 오프라인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Simon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문제의 구조와 잘 맞음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Pretendard Medium" panose="02000603000000020004" pitchFamily="50" charset="-127"/>
                  </a:rPr>
                  <a:t>→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800" b="1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오프라인 </a:t>
                </a:r>
                <a:r>
                  <a:rPr lang="en-US" altLang="ko-KR" sz="1800" b="1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Simon </a:t>
                </a:r>
                <a:r>
                  <a:rPr lang="ko-KR" altLang="en-US" sz="1800" b="1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알고리즘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을 적용 가능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FX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구조의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k-bit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키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n-bit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블록암호에 오프라인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Simon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알고리즘을 적용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2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개의 고전 쿼리와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𝑂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(</m:t>
                    </m:r>
                    <m:func>
                      <m:func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Pretendard Medium" panose="02000603000000020004" pitchFamily="50" charset="-127"/>
                                    <a:cs typeface="Pretendard Medium" panose="02000603000000020004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Pretendard Medium" panose="02000603000000020004" pitchFamily="50" charset="-127"/>
                                    <a:cs typeface="Pretendard Medium" panose="02000603000000020004" pitchFamily="50" charset="-127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Pretendard Medium" panose="02000603000000020004" pitchFamily="50" charset="-127"/>
                                    <a:cs typeface="Pretendard Medium" panose="02000603000000020004" pitchFamily="50" charset="-127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Pretendard Medium" panose="02000603000000020004" pitchFamily="50" charset="-127"/>
                                    <a:cs typeface="Pretendard Medium" panose="02000603000000020004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Pretendard Medium" panose="02000603000000020004" pitchFamily="50" charset="-127"/>
                                    <a:cs typeface="Pretendard Medium" panose="02000603000000020004" pitchFamily="50" charset="-127"/>
                                  </a:rPr>
                                  <m:t>2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en-US" altLang="ko-KR" sz="18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Pretendard Medium" panose="02000603000000020004" pitchFamily="50" charset="-127"/>
                                        <a:cs typeface="Pretendard Medium" panose="02000603000000020004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Pretendard Medium" panose="02000603000000020004" pitchFamily="50" charset="-127"/>
                                        <a:cs typeface="Pretendard Medium" panose="02000603000000020004" pitchFamily="50" charset="-127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Pretendard Medium" panose="02000603000000020004" pitchFamily="50" charset="-127"/>
                                        <a:cs typeface="Pretendard Medium" panose="02000603000000020004" pitchFamily="50" charset="-127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)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시간에 공격 성공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16" name="텍스트 개체 틀 2">
                <a:extLst>
                  <a:ext uri="{FF2B5EF4-FFF2-40B4-BE49-F238E27FC236}">
                    <a16:creationId xmlns:a16="http://schemas.microsoft.com/office/drawing/2014/main" id="{890B9FCB-3B1F-9F8F-6C69-C787D3EE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84" y="4245785"/>
                <a:ext cx="10627060" cy="1276282"/>
              </a:xfrm>
              <a:prstGeom prst="rect">
                <a:avLst/>
              </a:prstGeom>
              <a:blipFill>
                <a:blip r:embed="rId6"/>
                <a:stretch>
                  <a:fillRect l="-344" b="-5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그림 64">
            <a:extLst>
              <a:ext uri="{FF2B5EF4-FFF2-40B4-BE49-F238E27FC236}">
                <a16:creationId xmlns:a16="http://schemas.microsoft.com/office/drawing/2014/main" id="{53E01453-47D8-FABF-9547-33B966B477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209" y="5201611"/>
            <a:ext cx="3435429" cy="13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4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결론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AF17EA1-D277-4C68-8060-EFACD386BF45}"/>
              </a:ext>
            </a:extLst>
          </p:cNvPr>
          <p:cNvSpPr txBox="1">
            <a:spLocks/>
          </p:cNvSpPr>
          <p:nvPr/>
        </p:nvSpPr>
        <p:spPr>
          <a:xfrm>
            <a:off x="665575" y="3782724"/>
            <a:ext cx="10860850" cy="155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2"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다양한 암호들에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알고리즘을 적용한 연구와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알고리즘을 발전시킨 방향의 알고리즘이 계속 제안될 것으로 예상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9FF0183-CF34-4CB5-8BDF-95495E51E3DC}"/>
              </a:ext>
            </a:extLst>
          </p:cNvPr>
          <p:cNvSpPr txBox="1">
            <a:spLocks/>
          </p:cNvSpPr>
          <p:nvPr/>
        </p:nvSpPr>
        <p:spPr>
          <a:xfrm>
            <a:off x="665575" y="1793970"/>
            <a:ext cx="10425550" cy="1988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알고리즘과 발전된 오프라인 </a:t>
            </a:r>
            <a:r>
              <a:rPr lang="en-US" altLang="ko-KR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알고리즘에 대해 살펴본 후</a:t>
            </a:r>
            <a:r>
              <a:rPr lang="en-US" altLang="ko-KR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간단한 암호 구조인 </a:t>
            </a:r>
            <a:r>
              <a:rPr lang="en-US" altLang="ko-KR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Even-Mansour</a:t>
            </a: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FX</a:t>
            </a: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구조에 </a:t>
            </a:r>
            <a:r>
              <a:rPr lang="en-US" altLang="ko-KR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기반의 알고리즘을 적용하여 키 복구 공격을 수행하는 연구에 대해 살펴보았음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76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E41CD1-4264-ED3C-599A-1237907752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8AD13-FB27-1EDC-5DB1-9C59E627D47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관련연구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F1344-C95F-9C1D-FF58-FEF2C30148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오프라인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키 복구 사례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(Even-Mansour, FX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구조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3616E7-6DBA-9729-536F-85837A3A53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77900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서론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39E311B-37ED-67DA-C423-41128152A833}"/>
              </a:ext>
            </a:extLst>
          </p:cNvPr>
          <p:cNvSpPr txBox="1">
            <a:spLocks/>
          </p:cNvSpPr>
          <p:nvPr/>
        </p:nvSpPr>
        <p:spPr>
          <a:xfrm>
            <a:off x="411920" y="1434575"/>
            <a:ext cx="11639897" cy="318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양자 컴퓨터 발전 </a:t>
            </a:r>
            <a:r>
              <a:rPr lang="en-US" altLang="ko-KR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 </a:t>
            </a: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양자 알고리즘의 등장</a:t>
            </a:r>
            <a:r>
              <a:rPr lang="en-US" altLang="ko-KR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 기존 암호 보안에 위협이 될 수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양자 알고리즘을 통한 암호의 공격 비용을 추정하는 연구 꾸준히 증가</a:t>
            </a:r>
            <a:endParaRPr lang="en-US" altLang="ko-KR" sz="2200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단순 양자 완전 탐색의 한계에 따라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알고리즘을 </a:t>
            </a: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비용 추정에 사용하는 연구 제안되고 있음</a:t>
            </a:r>
            <a:endParaRPr lang="en-US" altLang="ko-KR" sz="2200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기존의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알고리즘의 한계를 보완하기 위해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기반의 다양한 알고리즘 등장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8D3B2FD-68D3-BEDF-ED27-3C093477C284}"/>
              </a:ext>
            </a:extLst>
          </p:cNvPr>
          <p:cNvSpPr txBox="1">
            <a:spLocks/>
          </p:cNvSpPr>
          <p:nvPr/>
        </p:nvSpPr>
        <p:spPr>
          <a:xfrm>
            <a:off x="1284415" y="4750338"/>
            <a:ext cx="9180386" cy="172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kumimoji="0" lang="en-US" altLang="ko-KR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⇒ </a:t>
            </a:r>
            <a:r>
              <a:rPr kumimoji="0" lang="ko-KR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가지 </a:t>
            </a:r>
            <a:r>
              <a:rPr lang="en-US" altLang="ko-KR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</a:t>
            </a: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알고리즘에 대해 살펴본 후</a:t>
            </a:r>
            <a:r>
              <a:rPr lang="en-US" altLang="ko-KR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이를 적용한 단순한 구조의 암호 키 복구 사례에 대해 알아봄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146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관련 연구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2.1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qRAM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 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Oracle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CACF9-41E5-B6B1-C704-F9A2B4CF9117}"/>
              </a:ext>
            </a:extLst>
          </p:cNvPr>
          <p:cNvSpPr txBox="1"/>
          <p:nvPr/>
        </p:nvSpPr>
        <p:spPr>
          <a:xfrm>
            <a:off x="907473" y="4400482"/>
            <a:ext cx="9411855" cy="138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단일 연산자로 가역성 보장함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많은 양자 알고리즘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(Grover, Shor, Simon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모두 이 오라클 접근이 필요함</a:t>
            </a:r>
            <a:endParaRPr lang="en-US" altLang="ko-KR" kern="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만약 양자 알고리즘의 오라클 호출이 없을 경우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qRAM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필요 없음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6C604-8D3A-9A0E-86FC-E52825EF8493}"/>
              </a:ext>
            </a:extLst>
          </p:cNvPr>
          <p:cNvSpPr txBox="1"/>
          <p:nvPr/>
        </p:nvSpPr>
        <p:spPr>
          <a:xfrm>
            <a:off x="907473" y="1834560"/>
            <a:ext cx="10377054" cy="138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양자 정보 저장과 관련이 깊음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고전 컴퓨터의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처럼 이전에 저장된 양자 정보를 검색하거나 양자 계산 이후 저장된 정보 업데이트 가능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양자 컴퓨터의 개발에 필수적인 요소로 난제를 풀 때 상당히 중요함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D7E44-14E8-AE64-9565-1792B6D148C0}"/>
              </a:ext>
            </a:extLst>
          </p:cNvPr>
          <p:cNvSpPr txBox="1"/>
          <p:nvPr/>
        </p:nvSpPr>
        <p:spPr>
          <a:xfrm>
            <a:off x="822035" y="12859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qRAM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(Quantum Random Access Memory)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D3C2-9F2D-C076-C28C-C3B2897516CF}"/>
              </a:ext>
            </a:extLst>
          </p:cNvPr>
          <p:cNvSpPr txBox="1"/>
          <p:nvPr/>
        </p:nvSpPr>
        <p:spPr>
          <a:xfrm>
            <a:off x="822035" y="3851855"/>
            <a:ext cx="3491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양자 오라클</a:t>
            </a:r>
            <a:r>
              <a:rPr lang="en-US" altLang="ko-KR" b="1" kern="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(Quantum Oracle)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82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관련 연구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2.2 Simon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알고리즘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46F0679-2061-27A2-34EA-EC2E6F787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920" y="2085265"/>
                <a:ext cx="11574618" cy="10203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ct val="150000"/>
                  </a:lnSpc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인 입력에 대해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𝑓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𝑓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𝑥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 err="1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만족하는 함수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𝑓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: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가 주어졌을 때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𝒔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 err="1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찾는 문제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46F0679-2061-27A2-34EA-EC2E6F787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2085265"/>
                <a:ext cx="11574618" cy="1020371"/>
              </a:xfrm>
              <a:prstGeom prst="rect">
                <a:avLst/>
              </a:prstGeom>
              <a:blipFill>
                <a:blip r:embed="rId3"/>
                <a:stretch>
                  <a:fillRect b="-8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E32D7495-EE17-07C7-2BBA-B525AE3AB064}"/>
              </a:ext>
            </a:extLst>
          </p:cNvPr>
          <p:cNvSpPr txBox="1">
            <a:spLocks/>
          </p:cNvSpPr>
          <p:nvPr/>
        </p:nvSpPr>
        <p:spPr>
          <a:xfrm>
            <a:off x="135695" y="1352959"/>
            <a:ext cx="3258964" cy="59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CAC4A38A-7812-C7A0-8948-D82BBF204C85}"/>
              </a:ext>
            </a:extLst>
          </p:cNvPr>
          <p:cNvSpPr txBox="1">
            <a:spLocks/>
          </p:cNvSpPr>
          <p:nvPr/>
        </p:nvSpPr>
        <p:spPr>
          <a:xfrm>
            <a:off x="411920" y="3429000"/>
            <a:ext cx="3258964" cy="59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5BFBFE3E-F361-7364-0E52-F35027465B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498" y="3893557"/>
                <a:ext cx="10505462" cy="27789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Simon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문제를 기하급수적인 속도로 풀 수 있게 만들어주는 알고리즘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고전적인 방법으로는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s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를 찾기 위해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쿼리가 발생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Simon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알고리즘을 적용하면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𝑂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𝑛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800" dirty="0" err="1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중첩쿼리만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필요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암호의 비밀 정보를 복구하기 위하여 비트 문자열 입력이 있는 두 함수 간의 숨겨진 이동을 찾아야 하는 작업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구성 모드에 대한 공격에 많이 사용되었음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5BFBFE3E-F361-7364-0E52-F3502746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98" y="3893557"/>
                <a:ext cx="10505462" cy="2778961"/>
              </a:xfrm>
              <a:prstGeom prst="rect">
                <a:avLst/>
              </a:prstGeom>
              <a:blipFill>
                <a:blip r:embed="rId4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4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관련 연구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2.3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양자 일반 공격 모델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1C7AB-656E-DFEB-2FDB-F39F4F02F841}"/>
              </a:ext>
            </a:extLst>
          </p:cNvPr>
          <p:cNvSpPr txBox="1"/>
          <p:nvPr/>
        </p:nvSpPr>
        <p:spPr>
          <a:xfrm>
            <a:off x="1018150" y="1204909"/>
            <a:ext cx="1431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Q1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</a:t>
            </a:r>
            <a:endParaRPr lang="ko-KR" altLang="en-US" sz="20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A7B44-D1C5-7999-BB6B-C22930653FBE}"/>
              </a:ext>
            </a:extLst>
          </p:cNvPr>
          <p:cNvSpPr txBox="1"/>
          <p:nvPr/>
        </p:nvSpPr>
        <p:spPr>
          <a:xfrm>
            <a:off x="1018150" y="1686059"/>
            <a:ext cx="10155700" cy="17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공격자가 오프라인 계산을 수행하기 위해 양자 컴퓨터에 접근이 가능하나 고전적인 방식으로만 온라인 쿼리를 수행할 수 있는 경우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공격에 사용될 양자 알고리즘이 매우 제한적이며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Grover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알고리즘을 사용한 단순 양자 완전 탐색 등이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해당함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차적인 속도 향상을 허용하지 않으며 막대한 양자 하드웨어 요구 사항을 충족해야 함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B4017-A526-69C5-C470-DC11A2378F5B}"/>
              </a:ext>
            </a:extLst>
          </p:cNvPr>
          <p:cNvSpPr txBox="1"/>
          <p:nvPr/>
        </p:nvSpPr>
        <p:spPr>
          <a:xfrm>
            <a:off x="1018150" y="3757307"/>
            <a:ext cx="1173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Q2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</a:t>
            </a:r>
            <a:endParaRPr lang="ko-KR" altLang="en-US" sz="20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5B1203-D316-6E56-C34A-BE028775D8A6}"/>
              </a:ext>
            </a:extLst>
          </p:cNvPr>
          <p:cNvSpPr txBox="1"/>
          <p:nvPr/>
        </p:nvSpPr>
        <p:spPr>
          <a:xfrm>
            <a:off x="1018150" y="4317850"/>
            <a:ext cx="9490998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모델과 달리 오프라인 양자 계산 외에도 양자 암호화 오라클에 중첩 쿼리 수행이 가능한 경우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낮은 비용으로 일부 공격 생성이 가능하기에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알고리즘을 사용하여 공격하며 매우 낮은 복잡성 달성 가능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그러나 많은 양의 양자 메모리를 사용해야 하기에 양자 메모리가 더 작은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공격이 보다 현실적인 공격이라 볼 수 있다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1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오프라인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Simon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알고리즘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E291C8EB-EF14-4676-CB9F-07C8402138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920" y="1944073"/>
                <a:ext cx="11574618" cy="10203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ct val="150000"/>
                  </a:lnSpc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인 입력에 대해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𝑓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: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𝐸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: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인 함수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개가 있고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</a:t>
                </a:r>
              </a:p>
              <a:p>
                <a:pPr marL="0" lvl="0" indent="0" algn="ctr">
                  <a:lnSpc>
                    <a:spcPct val="150000"/>
                  </a:lnSpc>
                  <a:buNone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𝐸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𝑓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,  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𝑥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를 만족하는 고유한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가 존재할  때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𝒊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𝟎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 &amp; </m:t>
                    </m:r>
                    <m:r>
                      <a:rPr lang="en-US" altLang="ko-K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𝒔</m:t>
                    </m:r>
                    <m:r>
                      <a:rPr lang="en-US" altLang="ko-KR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를 찾는 문제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E291C8EB-EF14-4676-CB9F-07C84021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0" y="1944073"/>
                <a:ext cx="11574618" cy="1020371"/>
              </a:xfrm>
              <a:prstGeom prst="rect">
                <a:avLst/>
              </a:prstGeom>
              <a:blipFill>
                <a:blip r:embed="rId3"/>
                <a:stretch>
                  <a:fillRect b="-89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EE42B0F-0919-F715-CFA2-570D83F1C29B}"/>
              </a:ext>
            </a:extLst>
          </p:cNvPr>
          <p:cNvSpPr txBox="1">
            <a:spLocks/>
          </p:cNvSpPr>
          <p:nvPr/>
        </p:nvSpPr>
        <p:spPr>
          <a:xfrm>
            <a:off x="411920" y="1343300"/>
            <a:ext cx="3258964" cy="59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오프라인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EBC96299-1C71-B511-D77F-5B8104316229}"/>
              </a:ext>
            </a:extLst>
          </p:cNvPr>
          <p:cNvSpPr txBox="1">
            <a:spLocks/>
          </p:cNvSpPr>
          <p:nvPr/>
        </p:nvSpPr>
        <p:spPr>
          <a:xfrm>
            <a:off x="411920" y="3429000"/>
            <a:ext cx="3716735" cy="59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오프라인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텍스트 개체 틀 2">
                <a:extLst>
                  <a:ext uri="{FF2B5EF4-FFF2-40B4-BE49-F238E27FC236}">
                    <a16:creationId xmlns:a16="http://schemas.microsoft.com/office/drawing/2014/main" id="{8C522D3B-EE6B-615B-E096-E8FFE0E863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5043" y="4125220"/>
                <a:ext cx="10505462" cy="21294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00000"/>
                  </a:lnSpc>
                  <a:buFontTx/>
                  <a:buChar char="-"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오프라인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Simon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문제를 풀면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𝐸</m:t>
                    </m:r>
                    <m:d>
                      <m:d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𝑓</m:t>
                    </m:r>
                    <m:d>
                      <m:d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서울남산체 L" panose="02020503020101020101" pitchFamily="18" charset="-127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,  </m:t>
                        </m:r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가 주기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를 가짐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lvl="0" indent="0">
                  <a:lnSpc>
                    <a:spcPct val="100000"/>
                  </a:lnSpc>
                  <a:buNone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Pretendard Medium" panose="02000603000000020004" pitchFamily="50" charset="-127"/>
                  </a:rPr>
                  <a:t>   → 주기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Pretendard Medium" panose="02000603000000020004" pitchFamily="50" charset="-127"/>
                  </a:rPr>
                  <a:t>함수를 찾는 문제로 축소됨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lvl="0">
                  <a:lnSpc>
                    <a:spcPct val="100000"/>
                  </a:lnSpc>
                  <a:buFontTx/>
                  <a:buChar char="-"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양자 쿼리 재사용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Pretendard Medium" panose="02000603000000020004" pitchFamily="50" charset="-127"/>
                  </a:rPr>
                  <a:t>→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𝐸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에 대한 양자 쿼리 수를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(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지수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Pretendard Medium" panose="02000603000000020004" pitchFamily="50" charset="-127"/>
                  </a:rPr>
                  <a:t>→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다항수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)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줄일 수 있음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lvl="0">
                  <a:lnSpc>
                    <a:spcPct val="100000"/>
                  </a:lnSpc>
                  <a:buFontTx/>
                  <a:buChar char="-"/>
                  <a:defRPr/>
                </a:pPr>
                <a:r>
                  <a:rPr lang="en-US" altLang="ko-KR" sz="1800" b="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𝐸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서울남산체 L" panose="020205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서울남산체 L" panose="02020503020101020101" pitchFamily="18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의 모든 값 알고 있는 경우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중첩 쿼리 계산이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QRAM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쿼리를 기존 값으로 만드는 것과 같음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lvl="0" indent="0">
                  <a:lnSpc>
                    <a:spcPct val="100000"/>
                  </a:lnSpc>
                  <a:buNone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Pretendard Medium" panose="02000603000000020004" pitchFamily="50" charset="-127"/>
                  </a:rPr>
                  <a:t>   →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양자 상태 계산에 고전 쿼리 사용 가능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14" name="텍스트 개체 틀 2">
                <a:extLst>
                  <a:ext uri="{FF2B5EF4-FFF2-40B4-BE49-F238E27FC236}">
                    <a16:creationId xmlns:a16="http://schemas.microsoft.com/office/drawing/2014/main" id="{8C522D3B-EE6B-615B-E096-E8FFE0E86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043" y="4125220"/>
                <a:ext cx="10505462" cy="2129464"/>
              </a:xfrm>
              <a:prstGeom prst="rect">
                <a:avLst/>
              </a:prstGeom>
              <a:blipFill>
                <a:blip r:embed="rId4"/>
                <a:stretch>
                  <a:fillRect l="-464" b="-1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F4F19F1-F14D-1DBD-8B9B-8D9353287630}"/>
              </a:ext>
            </a:extLst>
          </p:cNvPr>
          <p:cNvSpPr txBox="1"/>
          <p:nvPr/>
        </p:nvSpPr>
        <p:spPr>
          <a:xfrm>
            <a:off x="7253443" y="1745334"/>
            <a:ext cx="1431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비밀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2CBF46-4BF8-FBB5-9B13-D45C21EE5ACC}"/>
              </a:ext>
            </a:extLst>
          </p:cNvPr>
          <p:cNvSpPr txBox="1"/>
          <p:nvPr/>
        </p:nvSpPr>
        <p:spPr>
          <a:xfrm>
            <a:off x="4250550" y="1745334"/>
            <a:ext cx="3120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kern="0" spc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양자적으로 계산 가능한 함수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4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3.1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Even-Mansour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구조의 키 복구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텍스트 개체 틀 2">
                <a:extLst>
                  <a:ext uri="{FF2B5EF4-FFF2-40B4-BE49-F238E27FC236}">
                    <a16:creationId xmlns:a16="http://schemas.microsoft.com/office/drawing/2014/main" id="{70232794-0839-CA41-6805-95B2D9CCB1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795" y="1628465"/>
                <a:ext cx="8236076" cy="5853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None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하나의 치환 함수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𝑃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𝑥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)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와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개의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n-bit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비밀키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)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로 이뤄진 매우 간단한 블록암호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5" name="텍스트 개체 틀 2">
                <a:extLst>
                  <a:ext uri="{FF2B5EF4-FFF2-40B4-BE49-F238E27FC236}">
                    <a16:creationId xmlns:a16="http://schemas.microsoft.com/office/drawing/2014/main" id="{70232794-0839-CA41-6805-95B2D9CCB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795" y="1628465"/>
                <a:ext cx="8236076" cy="585325"/>
              </a:xfrm>
              <a:prstGeom prst="rect">
                <a:avLst/>
              </a:prstGeom>
              <a:blipFill>
                <a:blip r:embed="rId3"/>
                <a:stretch>
                  <a:fillRect l="-5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82BAE928-71B4-84E6-E385-E243ABF4B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1741" y="2199312"/>
                <a:ext cx="4606185" cy="5853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𝑃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(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𝑥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Medium" panose="02000603000000020004" pitchFamily="50" charset="-127"/>
                        </a:rPr>
                        <m:t>⊕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𝑘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Medium" panose="02000603000000020004" pitchFamily="50" charset="-127"/>
                        </a:rPr>
                        <m:t>)⊕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𝑘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82BAE928-71B4-84E6-E385-E243ABF4B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741" y="2199312"/>
                <a:ext cx="4606185" cy="585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2112A8E-B5BB-3090-2C49-430DA151680B}"/>
              </a:ext>
            </a:extLst>
          </p:cNvPr>
          <p:cNvSpPr txBox="1"/>
          <p:nvPr/>
        </p:nvSpPr>
        <p:spPr>
          <a:xfrm>
            <a:off x="1073410" y="1159940"/>
            <a:ext cx="3507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kern="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Even-Mansour scheme</a:t>
            </a:r>
            <a:endParaRPr lang="ko-KR" altLang="en-US" sz="24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개체 틀 2">
                <a:extLst>
                  <a:ext uri="{FF2B5EF4-FFF2-40B4-BE49-F238E27FC236}">
                    <a16:creationId xmlns:a16="http://schemas.microsoft.com/office/drawing/2014/main" id="{08D10AAA-9292-4168-F14A-DB513A1CEB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268" y="2872345"/>
                <a:ext cx="11035463" cy="28745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EM scheme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은 충돌을 찾아 공격할 수 있고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오라클에 양자 액세스 권한을 부여하는 완전한 양자 공격에 안전하지 않음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.</a:t>
                </a: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암호화를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2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𝑑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쿼리했다고 가정하면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모든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𝜎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에 대해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scheme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함수 양변에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𝑃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(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𝑥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 Medium" panose="02000603000000020004" pitchFamily="50" charset="-127"/>
                      </a:rPr>
                      <m:t>⊕</m:t>
                    </m:r>
                    <m:r>
                      <a:rPr lang="ko-KR" alt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𝜎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)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를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XOR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한 형식 계산 가능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lvl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목록에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𝑥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 Medium" panose="02000603000000020004" pitchFamily="50" charset="-127"/>
                      </a:rPr>
                      <m:t>⊕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 Medium" panose="02000603000000020004" pitchFamily="50" charset="-127"/>
                      </a:rPr>
                      <m:t>𝑦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 Medium" panose="02000603000000020004" pitchFamily="50" charset="-127"/>
                      </a:rPr>
                      <m:t>⊕</m:t>
                    </m:r>
                    <m:r>
                      <a:rPr lang="ko-KR" alt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𝜎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를 만족하는 메시지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𝑥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, 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𝑦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가 포함된 경우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XOR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성질 이용하</a:t>
                </a:r>
                <a14:m>
                  <m:oMath xmlns:m="http://schemas.openxmlformats.org/officeDocument/2006/math">
                    <m:r>
                      <a:rPr lang="ko-KR" altLang="en-US" sz="1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여</m:t>
                    </m:r>
                    <m:r>
                      <a:rPr lang="en-US" altLang="ko-KR" sz="1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 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𝑃</m:t>
                    </m:r>
                    <m:d>
                      <m:d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d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𝑥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  <m:t>⊕</m:t>
                        </m:r>
                        <m:r>
                          <a:rPr lang="ko-KR" alt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𝜎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=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𝑃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𝑦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 Medium" panose="02000603000000020004" pitchFamily="50" charset="-127"/>
                      </a:rPr>
                      <m:t>⊕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만족할 수 있음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서울남산체 M" panose="02020503020101020101" pitchFamily="18" charset="-127"/>
                    <a:ea typeface="서울남산체 M" panose="02020503020101020101" pitchFamily="18" charset="-127"/>
                    <a:cs typeface="Pretendard Medium" panose="02000603000000020004" pitchFamily="50" charset="-127"/>
                  </a:rPr>
                  <a:t>  → 충돌 존재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9" name="텍스트 개체 틀 2">
                <a:extLst>
                  <a:ext uri="{FF2B5EF4-FFF2-40B4-BE49-F238E27FC236}">
                    <a16:creationId xmlns:a16="http://schemas.microsoft.com/office/drawing/2014/main" id="{08D10AAA-9292-4168-F14A-DB513A1CE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68" y="2872345"/>
                <a:ext cx="11035463" cy="2874571"/>
              </a:xfrm>
              <a:prstGeom prst="rect">
                <a:avLst/>
              </a:prstGeom>
              <a:blipFill>
                <a:blip r:embed="rId5"/>
                <a:stretch>
                  <a:fillRect l="-4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30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3.1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Even-Mansour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구조의 키 복구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텍스트 개체 틀 2">
                <a:extLst>
                  <a:ext uri="{FF2B5EF4-FFF2-40B4-BE49-F238E27FC236}">
                    <a16:creationId xmlns:a16="http://schemas.microsoft.com/office/drawing/2014/main" id="{70232794-0839-CA41-6805-95B2D9CCB1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9631" y="1710370"/>
                <a:ext cx="8236076" cy="5853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None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1. 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양자 쿼리로 주기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 Medium" panose="02000603000000020004" pitchFamily="50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을 가진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에 접근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5" name="텍스트 개체 틀 2">
                <a:extLst>
                  <a:ext uri="{FF2B5EF4-FFF2-40B4-BE49-F238E27FC236}">
                    <a16:creationId xmlns:a16="http://schemas.microsoft.com/office/drawing/2014/main" id="{70232794-0839-CA41-6805-95B2D9CCB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631" y="1710370"/>
                <a:ext cx="8236076" cy="585325"/>
              </a:xfrm>
              <a:prstGeom prst="rect">
                <a:avLst/>
              </a:prstGeom>
              <a:blipFill>
                <a:blip r:embed="rId3"/>
                <a:stretch>
                  <a:fillRect l="-5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82BAE928-71B4-84E6-E385-E243ABF4B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559" y="2139146"/>
                <a:ext cx="4606185" cy="5853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Medium" panose="02000603000000020004" pitchFamily="50" charset="-127"/>
                        </a:rPr>
                        <m:t>⊕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Medium" panose="02000603000000020004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𝑃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(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𝑥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)⊕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𝑃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(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𝑥</m:t>
                      </m:r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Medium" panose="02000603000000020004" pitchFamily="50" charset="-127"/>
                        </a:rPr>
                        <m:t>⊕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𝑘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retendard Medium" panose="02000603000000020004" pitchFamily="50" charset="-127"/>
                        </a:rPr>
                        <m:t>)⊕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𝑘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82BAE928-71B4-84E6-E385-E243ABF4B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559" y="2139146"/>
                <a:ext cx="4606185" cy="585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2112A8E-B5BB-3090-2C49-430DA151680B}"/>
              </a:ext>
            </a:extLst>
          </p:cNvPr>
          <p:cNvSpPr txBox="1"/>
          <p:nvPr/>
        </p:nvSpPr>
        <p:spPr>
          <a:xfrm>
            <a:off x="1073410" y="1159940"/>
            <a:ext cx="3507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 사용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84B97257-376E-B233-DACF-E3E45FBCDD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9631" y="2567922"/>
                <a:ext cx="8236076" cy="5853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None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2.  pre-whitening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 Medium" panose="02000603000000020004" pitchFamily="50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다항시간에 복구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84B97257-376E-B233-DACF-E3E45FBCD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631" y="2567922"/>
                <a:ext cx="8236076" cy="585325"/>
              </a:xfrm>
              <a:prstGeom prst="rect">
                <a:avLst/>
              </a:prstGeom>
              <a:blipFill>
                <a:blip r:embed="rId5"/>
                <a:stretch>
                  <a:fillRect l="-5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B8005816-490B-60A8-4C9B-CFB3D3EB57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9631" y="3036155"/>
                <a:ext cx="8236076" cy="5853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None/>
                  <a:defRPr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3.  post-whitening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key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Medium" panose="02000603000000020004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etendard Medium" panose="02000603000000020004" pitchFamily="50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복구</a:t>
                </a:r>
                <a:endParaRPr lang="en-US" altLang="ko-KR" sz="1800" dirty="0">
                  <a:solidFill>
                    <a:prstClr val="black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7" name="텍스트 개체 틀 2">
                <a:extLst>
                  <a:ext uri="{FF2B5EF4-FFF2-40B4-BE49-F238E27FC236}">
                    <a16:creationId xmlns:a16="http://schemas.microsoft.com/office/drawing/2014/main" id="{B8005816-490B-60A8-4C9B-CFB3D3EB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631" y="3036155"/>
                <a:ext cx="8236076" cy="585325"/>
              </a:xfrm>
              <a:prstGeom prst="rect">
                <a:avLst/>
              </a:prstGeom>
              <a:blipFill>
                <a:blip r:embed="rId6"/>
                <a:stretch>
                  <a:fillRect l="-5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169964C-3F68-6B95-B419-B1F158CE264C}"/>
              </a:ext>
            </a:extLst>
          </p:cNvPr>
          <p:cNvSpPr txBox="1"/>
          <p:nvPr/>
        </p:nvSpPr>
        <p:spPr>
          <a:xfrm>
            <a:off x="1073409" y="3858880"/>
            <a:ext cx="4172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오프라인 </a:t>
            </a:r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Simon </a:t>
            </a: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 사용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6228F9-4F72-B153-0F02-19AB8666F11F}"/>
              </a:ext>
            </a:extLst>
          </p:cNvPr>
          <p:cNvGrpSpPr/>
          <p:nvPr/>
        </p:nvGrpSpPr>
        <p:grpSpPr>
          <a:xfrm>
            <a:off x="1237415" y="4557945"/>
            <a:ext cx="5203906" cy="1847801"/>
            <a:chOff x="1032116" y="4532970"/>
            <a:chExt cx="5203906" cy="184780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520C9CA-7D2A-C70E-6597-55FB21B3195E}"/>
                </a:ext>
              </a:extLst>
            </p:cNvPr>
            <p:cNvGrpSpPr/>
            <p:nvPr/>
          </p:nvGrpSpPr>
          <p:grpSpPr>
            <a:xfrm>
              <a:off x="1643803" y="4532970"/>
              <a:ext cx="4592219" cy="1831704"/>
              <a:chOff x="1674283" y="4503854"/>
              <a:chExt cx="4592219" cy="183170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A597817-DAFB-BD96-27CE-26F6E9251152}"/>
                      </a:ext>
                    </a:extLst>
                  </p:cNvPr>
                  <p:cNvSpPr txBox="1"/>
                  <p:nvPr/>
                </p:nvSpPr>
                <p:spPr>
                  <a:xfrm>
                    <a:off x="1674284" y="4949198"/>
                    <a:ext cx="674255" cy="41036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1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A597817-DAFB-BD96-27CE-26F6E92511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4284" y="4949198"/>
                    <a:ext cx="674255" cy="4103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6819DA1-C43F-377D-799E-D161CBE7F2B2}"/>
                  </a:ext>
                </a:extLst>
              </p:cNvPr>
              <p:cNvGrpSpPr/>
              <p:nvPr/>
            </p:nvGrpSpPr>
            <p:grpSpPr>
              <a:xfrm>
                <a:off x="3705895" y="5131544"/>
                <a:ext cx="608605" cy="608605"/>
                <a:chOff x="3464133" y="5122986"/>
                <a:chExt cx="608605" cy="60860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6F74D59-21DE-EA11-67E2-7F219E1B0E97}"/>
                    </a:ext>
                  </a:extLst>
                </p:cNvPr>
                <p:cNvSpPr/>
                <p:nvPr/>
              </p:nvSpPr>
              <p:spPr>
                <a:xfrm>
                  <a:off x="3464133" y="5122986"/>
                  <a:ext cx="608605" cy="60860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B326AB08-96BD-9FE7-E987-12C21BEB56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88326" y="5244083"/>
                      <a:ext cx="360218" cy="3745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a14:m>
                      <a:r>
                        <a:rPr lang="ko-KR" altLang="en-US" dirty="0"/>
                        <a:t> </a:t>
                      </a:r>
                    </a:p>
                  </p:txBody>
                </p:sp>
              </mc:Choice>
              <mc:Fallback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B326AB08-96BD-9FE7-E987-12C21BEB56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88326" y="5244083"/>
                      <a:ext cx="360218" cy="37452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A25EA513-785A-8742-560E-8EF53F711D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7277" y="5252641"/>
                <a:ext cx="144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680BB9F4-2124-8C6E-973C-1D80FFDF0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7277" y="5613441"/>
                <a:ext cx="144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815B5B3A-35DD-183C-578F-6C41948AFA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4500" y="5442569"/>
                <a:ext cx="144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F6BF02-C5FD-F7EA-442F-EFFF1C357E23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833" y="5241888"/>
                    <a:ext cx="48952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⊕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F6BF02-C5FD-F7EA-442F-EFFF1C357E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5833" y="5241888"/>
                    <a:ext cx="48952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F70DC63-E3FA-1AE0-F8EF-098D740E1AF4}"/>
                      </a:ext>
                    </a:extLst>
                  </p:cNvPr>
                  <p:cNvSpPr txBox="1"/>
                  <p:nvPr/>
                </p:nvSpPr>
                <p:spPr>
                  <a:xfrm>
                    <a:off x="3049615" y="5418499"/>
                    <a:ext cx="48952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⊕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F70DC63-E3FA-1AE0-F8EF-098D740E1A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9615" y="5418499"/>
                    <a:ext cx="48952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6E1B164-A0BF-5E78-1ADA-12B02B5A8B28}"/>
                      </a:ext>
                    </a:extLst>
                  </p:cNvPr>
                  <p:cNvSpPr txBox="1"/>
                  <p:nvPr/>
                </p:nvSpPr>
                <p:spPr>
                  <a:xfrm>
                    <a:off x="3049615" y="5044549"/>
                    <a:ext cx="48952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retendard Medium" panose="02000603000000020004" pitchFamily="50" charset="-127"/>
                            </a:rPr>
                            <m:t>⊕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6E1B164-A0BF-5E78-1ADA-12B02B5A8B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9615" y="5044549"/>
                    <a:ext cx="48952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D6A058CB-FFED-BDAE-6052-F12F25F040F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150599" y="5870229"/>
                <a:ext cx="288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5A31454-CA80-DDBB-A7EE-203B691FF96F}"/>
                      </a:ext>
                    </a:extLst>
                  </p:cNvPr>
                  <p:cNvSpPr txBox="1"/>
                  <p:nvPr/>
                </p:nvSpPr>
                <p:spPr>
                  <a:xfrm>
                    <a:off x="3114269" y="5974241"/>
                    <a:ext cx="360218" cy="3613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a14:m>
                    <a:r>
                      <a:rPr lang="ko-KR" altLang="en-US" sz="1400" dirty="0"/>
                      <a:t> </a:t>
                    </a:r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5A31454-CA80-DDBB-A7EE-203B691FF9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4269" y="5974241"/>
                    <a:ext cx="360218" cy="36131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7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320C1F8-DC89-95F4-8C71-B13FFB425086}"/>
                      </a:ext>
                    </a:extLst>
                  </p:cNvPr>
                  <p:cNvSpPr txBox="1"/>
                  <p:nvPr/>
                </p:nvSpPr>
                <p:spPr>
                  <a:xfrm>
                    <a:off x="3114269" y="4503854"/>
                    <a:ext cx="360218" cy="3613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a14:m>
                    <a:r>
                      <a:rPr lang="ko-KR" altLang="en-US" sz="1400" dirty="0"/>
                      <a:t> </a:t>
                    </a:r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320C1F8-DC89-95F4-8C71-B13FFB4250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4269" y="4503854"/>
                    <a:ext cx="360218" cy="36131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237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61A735EE-EE04-E325-984C-EC52C8F999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150378" y="4987544"/>
                <a:ext cx="288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07B82ACC-41F4-9A51-0F73-5C94697B2CB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485494" y="5188549"/>
                <a:ext cx="288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9697BABF-9F54-A5A1-2D75-2E9FBC27EBDF}"/>
                      </a:ext>
                    </a:extLst>
                  </p:cNvPr>
                  <p:cNvSpPr txBox="1"/>
                  <p:nvPr/>
                </p:nvSpPr>
                <p:spPr>
                  <a:xfrm>
                    <a:off x="4384732" y="4727668"/>
                    <a:ext cx="489524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retendard Medium" panose="0200060300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retendard Medium" panose="02000603000000020004" pitchFamily="50" charset="-127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retendard Medium" panose="02000603000000020004" pitchFamily="50" charset="-127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9697BABF-9F54-A5A1-2D75-2E9FBC27EB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4732" y="4727668"/>
                    <a:ext cx="489524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E4BB908-7C57-42F0-985E-13CA99B138F0}"/>
                      </a:ext>
                    </a:extLst>
                  </p:cNvPr>
                  <p:cNvSpPr txBox="1"/>
                  <p:nvPr/>
                </p:nvSpPr>
                <p:spPr>
                  <a:xfrm>
                    <a:off x="1674283" y="5427126"/>
                    <a:ext cx="674255" cy="38228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100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E4BB908-7C57-42F0-985E-13CA99B138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4283" y="5427126"/>
                    <a:ext cx="674255" cy="38228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FE74F0C-F575-DB4E-CE78-803221179683}"/>
                      </a:ext>
                    </a:extLst>
                  </p:cNvPr>
                  <p:cNvSpPr txBox="1"/>
                  <p:nvPr/>
                </p:nvSpPr>
                <p:spPr>
                  <a:xfrm>
                    <a:off x="5592247" y="5295749"/>
                    <a:ext cx="674255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ko-KR" altLang="en-US" sz="1100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FE74F0C-F575-DB4E-CE78-8032211796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2247" y="5295749"/>
                    <a:ext cx="674255" cy="2616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19EDBA-D54D-12EE-492E-9588CD76B832}"/>
                </a:ext>
              </a:extLst>
            </p:cNvPr>
            <p:cNvSpPr txBox="1"/>
            <p:nvPr/>
          </p:nvSpPr>
          <p:spPr>
            <a:xfrm>
              <a:off x="1073409" y="4534106"/>
              <a:ext cx="210939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Grover search space</a:t>
              </a:r>
              <a:endPara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F46607-48EE-C399-140D-23722ED34FA7}"/>
                </a:ext>
              </a:extLst>
            </p:cNvPr>
            <p:cNvSpPr txBox="1"/>
            <p:nvPr/>
          </p:nvSpPr>
          <p:spPr>
            <a:xfrm>
              <a:off x="1032116" y="6042217"/>
              <a:ext cx="23541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kern="0" spc="0">
                  <a:solidFill>
                    <a:srgbClr val="000000"/>
                  </a:solidFill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Simon’s algorithm 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적용</a:t>
              </a:r>
              <a:endPara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텍스트 개체 틀 2">
                <a:extLst>
                  <a:ext uri="{FF2B5EF4-FFF2-40B4-BE49-F238E27FC236}">
                    <a16:creationId xmlns:a16="http://schemas.microsoft.com/office/drawing/2014/main" id="{8D272133-7635-811B-89F5-00E42DBD21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1771" y="4415259"/>
                <a:ext cx="1133760" cy="5853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rgbClr val="5799D5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𝑂</m:t>
                      </m:r>
                      <m:r>
                        <a:rPr lang="en-US" altLang="ko-KR" sz="1800" b="0" i="1" smtClean="0">
                          <a:solidFill>
                            <a:srgbClr val="5799D5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(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rgbClr val="5799D5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rgbClr val="5799D5"/>
                              </a:solidFill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2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altLang="ko-KR" sz="1800" b="0" i="1" smtClean="0">
                                  <a:solidFill>
                                    <a:srgbClr val="5799D5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1800" b="0" i="1" smtClean="0">
                                  <a:solidFill>
                                    <a:srgbClr val="5799D5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ko-KR" sz="1800" b="0" i="1" smtClean="0">
                                  <a:solidFill>
                                    <a:srgbClr val="5799D5"/>
                                  </a:solidFill>
                                  <a:latin typeface="Cambria Math" panose="02040503050406030204" pitchFamily="18" charset="0"/>
                                  <a:ea typeface="Pretendard Medium" panose="02000603000000020004" pitchFamily="50" charset="-127"/>
                                  <a:cs typeface="Pretendard Medium" panose="02000603000000020004" pitchFamily="50" charset="-127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altLang="ko-KR" sz="1800" b="0" i="1" smtClean="0">
                          <a:solidFill>
                            <a:srgbClr val="5799D5"/>
                          </a:solidFill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800" dirty="0">
                  <a:solidFill>
                    <a:srgbClr val="5799D5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37" name="텍스트 개체 틀 2">
                <a:extLst>
                  <a:ext uri="{FF2B5EF4-FFF2-40B4-BE49-F238E27FC236}">
                    <a16:creationId xmlns:a16="http://schemas.microsoft.com/office/drawing/2014/main" id="{8D272133-7635-811B-89F5-00E42DBD2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1" y="4415259"/>
                <a:ext cx="1133760" cy="585325"/>
              </a:xfrm>
              <a:prstGeom prst="rect">
                <a:avLst/>
              </a:prstGeom>
              <a:blipFill>
                <a:blip r:embed="rId17"/>
                <a:stretch>
                  <a:fillRect t="-34375" r="-16667" b="-489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13A49A3-BB35-A880-EB09-8F3BCB5FFE2A}"/>
              </a:ext>
            </a:extLst>
          </p:cNvPr>
          <p:cNvCxnSpPr>
            <a:cxnSpLocks/>
          </p:cNvCxnSpPr>
          <p:nvPr/>
        </p:nvCxnSpPr>
        <p:spPr>
          <a:xfrm flipH="1">
            <a:off x="3713961" y="4738603"/>
            <a:ext cx="14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텍스트 개체 틀 2">
                <a:extLst>
                  <a:ext uri="{FF2B5EF4-FFF2-40B4-BE49-F238E27FC236}">
                    <a16:creationId xmlns:a16="http://schemas.microsoft.com/office/drawing/2014/main" id="{C600BD1F-0A46-930D-7C5D-8D575044D6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4206" y="4435695"/>
                <a:ext cx="4391614" cy="5853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𝑂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(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2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)</m:t>
                    </m:r>
                  </m:oMath>
                </a14:m>
                <a:r>
                  <a:rPr lang="ko-KR" altLang="en-US" sz="18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800" dirty="0" err="1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고전쿼리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𝑂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(</m:t>
                    </m:r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Pretendard Medium" panose="02000603000000020004" pitchFamily="50" charset="-127"/>
                            <a:cs typeface="Pretendard Medium" panose="02000603000000020004" pitchFamily="50" charset="-127"/>
                          </a:rPr>
                          <m:t>2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ea typeface="Pretendard Medium" panose="02000603000000020004" pitchFamily="50" charset="-127"/>
                                <a:cs typeface="Pretendard Medium" panose="02000603000000020004" pitchFamily="50" charset="-127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altLang="ko-KR" sz="1800" i="1">
                        <a:latin typeface="Cambria Math" panose="02040503050406030204" pitchFamily="18" charset="0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오프라인 양자 연산</a:t>
                </a:r>
                <a:endParaRPr lang="en-US" altLang="ko-KR" sz="18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39" name="텍스트 개체 틀 2">
                <a:extLst>
                  <a:ext uri="{FF2B5EF4-FFF2-40B4-BE49-F238E27FC236}">
                    <a16:creationId xmlns:a16="http://schemas.microsoft.com/office/drawing/2014/main" id="{C600BD1F-0A46-930D-7C5D-8D575044D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206" y="4435695"/>
                <a:ext cx="4391614" cy="585325"/>
              </a:xfrm>
              <a:prstGeom prst="rect">
                <a:avLst/>
              </a:prstGeom>
              <a:blipFill>
                <a:blip r:embed="rId18"/>
                <a:stretch>
                  <a:fillRect t="-26042" b="-35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376289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5033</TotalTime>
  <Words>920</Words>
  <Application>Microsoft Office PowerPoint</Application>
  <PresentationFormat>와이드스크린</PresentationFormat>
  <Paragraphs>104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Cambria Math</vt:lpstr>
      <vt:lpstr>Pretendard Light</vt:lpstr>
      <vt:lpstr>Pretendard Black</vt:lpstr>
      <vt:lpstr>Pretendard Medium</vt:lpstr>
      <vt:lpstr>서울남산체 M</vt:lpstr>
      <vt:lpstr>서울남산체 L</vt:lpstr>
      <vt:lpstr>맑은 고딕</vt:lpstr>
      <vt:lpstr>Pretendard SemiBold</vt:lpstr>
      <vt:lpstr>Arial</vt:lpstr>
      <vt:lpstr>제목 테마</vt:lpstr>
      <vt:lpstr>1_제목 테마</vt:lpstr>
      <vt:lpstr>2_제목 테마</vt:lpstr>
      <vt:lpstr>Simon 기반 알고리즘을 활용한 키 복구 공격 사례 연구</vt:lpstr>
      <vt:lpstr>PowerPoint 프레젠테이션</vt:lpstr>
      <vt:lpstr>1. 서론</vt:lpstr>
      <vt:lpstr>2. 관련 연구 2.1 qRAM과 Oracle</vt:lpstr>
      <vt:lpstr>2. 관련 연구 2.2 Simon 알고리즘</vt:lpstr>
      <vt:lpstr>2. 관련 연구 2.3 양자 일반 공격 모델</vt:lpstr>
      <vt:lpstr>3. 오프라인 Simon 알고리즘</vt:lpstr>
      <vt:lpstr>3.1 Even-Mansour 구조의 키 복구</vt:lpstr>
      <vt:lpstr>3.1 Even-Mansour 구조의 키 복구</vt:lpstr>
      <vt:lpstr>3.2 FX 구조의 키 복구</vt:lpstr>
      <vt:lpstr>4. 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양유진</cp:lastModifiedBy>
  <cp:revision>183</cp:revision>
  <dcterms:created xsi:type="dcterms:W3CDTF">2019-03-05T04:29:07Z</dcterms:created>
  <dcterms:modified xsi:type="dcterms:W3CDTF">2022-10-20T16:05:42Z</dcterms:modified>
</cp:coreProperties>
</file>